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3"/>
  </p:notesMasterIdLst>
  <p:sldIdLst>
    <p:sldId id="256" r:id="rId2"/>
    <p:sldId id="257" r:id="rId3"/>
    <p:sldId id="258" r:id="rId4"/>
    <p:sldId id="262" r:id="rId5"/>
    <p:sldId id="259" r:id="rId6"/>
    <p:sldId id="309" r:id="rId7"/>
    <p:sldId id="310" r:id="rId8"/>
    <p:sldId id="260" r:id="rId9"/>
    <p:sldId id="267" r:id="rId10"/>
    <p:sldId id="311" r:id="rId11"/>
    <p:sldId id="31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599"/>
  </p:normalViewPr>
  <p:slideViewPr>
    <p:cSldViewPr snapToGrid="0" snapToObjects="1">
      <p:cViewPr varScale="1">
        <p:scale>
          <a:sx n="106" d="100"/>
          <a:sy n="106"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7D7B6-6352-F04F-B238-60C2B7908DF2}" type="datetimeFigureOut">
              <a:rPr lang="nl-NL" smtClean="0"/>
              <a:t>01-11-19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0D49D-44A7-684A-9C4F-66D6258575D2}" type="slidenum">
              <a:rPr lang="nl-NL" smtClean="0"/>
              <a:t>‹nr.›</a:t>
            </a:fld>
            <a:endParaRPr lang="nl-NL"/>
          </a:p>
        </p:txBody>
      </p:sp>
    </p:spTree>
    <p:extLst>
      <p:ext uri="{BB962C8B-B14F-4D97-AF65-F5344CB8AC3E}">
        <p14:creationId xmlns:p14="http://schemas.microsoft.com/office/powerpoint/2010/main" val="55091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a:t>
            </a:fld>
            <a:endParaRPr lang="nl-NL"/>
          </a:p>
        </p:txBody>
      </p:sp>
    </p:spTree>
    <p:extLst>
      <p:ext uri="{BB962C8B-B14F-4D97-AF65-F5344CB8AC3E}">
        <p14:creationId xmlns:p14="http://schemas.microsoft.com/office/powerpoint/2010/main" val="264780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6</a:t>
            </a:fld>
            <a:endParaRPr lang="nl-NL"/>
          </a:p>
        </p:txBody>
      </p:sp>
    </p:spTree>
    <p:extLst>
      <p:ext uri="{BB962C8B-B14F-4D97-AF65-F5344CB8AC3E}">
        <p14:creationId xmlns:p14="http://schemas.microsoft.com/office/powerpoint/2010/main" val="405679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9574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614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422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7490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0335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1974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393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1505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012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67790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8333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3230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62" r:id="rId6"/>
    <p:sldLayoutId id="2147483757" r:id="rId7"/>
    <p:sldLayoutId id="2147483758" r:id="rId8"/>
    <p:sldLayoutId id="2147483759" r:id="rId9"/>
    <p:sldLayoutId id="2147483761" r:id="rId10"/>
    <p:sldLayoutId id="2147483760"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FE18866-928D-914F-86BB-054EAF86984E}"/>
              </a:ext>
            </a:extLst>
          </p:cNvPr>
          <p:cNvSpPr>
            <a:spLocks noGrp="1"/>
          </p:cNvSpPr>
          <p:nvPr>
            <p:ph type="ctrTitle"/>
          </p:nvPr>
        </p:nvSpPr>
        <p:spPr>
          <a:xfrm>
            <a:off x="484814" y="640080"/>
            <a:ext cx="3659246" cy="2850319"/>
          </a:xfrm>
        </p:spPr>
        <p:txBody>
          <a:bodyPr>
            <a:normAutofit/>
          </a:bodyPr>
          <a:lstStyle/>
          <a:p>
            <a:r>
              <a:rPr lang="nl-NL" sz="5400">
                <a:solidFill>
                  <a:srgbClr val="FFFFFF"/>
                </a:solidFill>
              </a:rPr>
              <a:t>Leerjaar 3, periode 1, week 9</a:t>
            </a:r>
          </a:p>
        </p:txBody>
      </p:sp>
      <p:sp>
        <p:nvSpPr>
          <p:cNvPr id="3" name="Ondertitel 2">
            <a:extLst>
              <a:ext uri="{FF2B5EF4-FFF2-40B4-BE49-F238E27FC236}">
                <a16:creationId xmlns:a16="http://schemas.microsoft.com/office/drawing/2014/main" id="{F7E058E0-0E6C-4545-B089-0F01C776B331}"/>
              </a:ext>
            </a:extLst>
          </p:cNvPr>
          <p:cNvSpPr>
            <a:spLocks noGrp="1"/>
          </p:cNvSpPr>
          <p:nvPr>
            <p:ph type="subTitle" idx="1"/>
          </p:nvPr>
        </p:nvSpPr>
        <p:spPr>
          <a:xfrm>
            <a:off x="484814" y="3812134"/>
            <a:ext cx="3659246" cy="2349823"/>
          </a:xfrm>
        </p:spPr>
        <p:txBody>
          <a:bodyPr>
            <a:normAutofit/>
          </a:bodyPr>
          <a:lstStyle/>
          <a:p>
            <a:r>
              <a:rPr lang="nl-NL" sz="1800">
                <a:solidFill>
                  <a:srgbClr val="FFFFFF"/>
                </a:solidFill>
              </a:rPr>
              <a:t>Herhaling</a:t>
            </a:r>
          </a:p>
        </p:txBody>
      </p:sp>
      <p:cxnSp>
        <p:nvCxnSpPr>
          <p:cNvPr id="12" name="Straight Connector 11">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164543B1-65FD-0C48-B63B-49DC85BC4D85}"/>
              </a:ext>
            </a:extLst>
          </p:cNvPr>
          <p:cNvPicPr>
            <a:picLocks noChangeAspect="1"/>
          </p:cNvPicPr>
          <p:nvPr/>
        </p:nvPicPr>
        <p:blipFill rotWithShape="1">
          <a:blip r:embed="rId2"/>
          <a:srcRect r="-1" b="4471"/>
          <a:stretch/>
        </p:blipFill>
        <p:spPr>
          <a:xfrm>
            <a:off x="4635095" y="10"/>
            <a:ext cx="7556889" cy="6857990"/>
          </a:xfrm>
          <a:prstGeom prst="rect">
            <a:avLst/>
          </a:prstGeom>
        </p:spPr>
      </p:pic>
    </p:spTree>
    <p:extLst>
      <p:ext uri="{BB962C8B-B14F-4D97-AF65-F5344CB8AC3E}">
        <p14:creationId xmlns:p14="http://schemas.microsoft.com/office/powerpoint/2010/main" val="15110318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4DB837-75B1-8748-BA52-BB3AF40B5984}"/>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3400" kern="1200" spc="-50" baseline="0" dirty="0" err="1">
                <a:solidFill>
                  <a:schemeClr val="tx1">
                    <a:lumMod val="85000"/>
                    <a:lumOff val="15000"/>
                  </a:schemeClr>
                </a:solidFill>
                <a:latin typeface="+mj-lt"/>
                <a:ea typeface="+mj-ea"/>
                <a:cs typeface="+mj-cs"/>
              </a:rPr>
              <a:t>Relatie</a:t>
            </a:r>
            <a:r>
              <a:rPr lang="en-US" sz="3400" kern="1200" spc="-50" baseline="0" dirty="0">
                <a:solidFill>
                  <a:schemeClr val="tx1">
                    <a:lumMod val="85000"/>
                    <a:lumOff val="15000"/>
                  </a:schemeClr>
                </a:solidFill>
                <a:latin typeface="+mj-lt"/>
                <a:ea typeface="+mj-ea"/>
                <a:cs typeface="+mj-cs"/>
              </a:rPr>
              <a:t> stress, </a:t>
            </a:r>
            <a:r>
              <a:rPr lang="en-US" sz="3400" kern="1200" spc="-50" baseline="0" dirty="0" err="1">
                <a:solidFill>
                  <a:schemeClr val="tx1">
                    <a:lumMod val="85000"/>
                    <a:lumOff val="15000"/>
                  </a:schemeClr>
                </a:solidFill>
                <a:latin typeface="+mj-lt"/>
                <a:ea typeface="+mj-ea"/>
                <a:cs typeface="+mj-cs"/>
              </a:rPr>
              <a:t>psychische</a:t>
            </a:r>
            <a:r>
              <a:rPr lang="en-US" sz="3400" kern="1200" spc="-50" baseline="0" dirty="0">
                <a:solidFill>
                  <a:schemeClr val="tx1">
                    <a:lumMod val="85000"/>
                    <a:lumOff val="15000"/>
                  </a:schemeClr>
                </a:solidFill>
                <a:latin typeface="+mj-lt"/>
                <a:ea typeface="+mj-ea"/>
                <a:cs typeface="+mj-cs"/>
              </a:rPr>
              <a:t> </a:t>
            </a:r>
            <a:r>
              <a:rPr lang="en-US" sz="3400" kern="1200" spc="-50" baseline="0" dirty="0" err="1">
                <a:solidFill>
                  <a:schemeClr val="tx1">
                    <a:lumMod val="85000"/>
                    <a:lumOff val="15000"/>
                  </a:schemeClr>
                </a:solidFill>
                <a:latin typeface="+mj-lt"/>
                <a:ea typeface="+mj-ea"/>
                <a:cs typeface="+mj-cs"/>
              </a:rPr>
              <a:t>gezondheid</a:t>
            </a:r>
            <a:r>
              <a:rPr lang="en-US" sz="3400" kern="1200" spc="-50" baseline="0" dirty="0">
                <a:solidFill>
                  <a:schemeClr val="tx1">
                    <a:lumMod val="85000"/>
                    <a:lumOff val="15000"/>
                  </a:schemeClr>
                </a:solidFill>
                <a:latin typeface="+mj-lt"/>
                <a:ea typeface="+mj-ea"/>
                <a:cs typeface="+mj-cs"/>
              </a:rPr>
              <a:t> </a:t>
            </a:r>
            <a:r>
              <a:rPr lang="en-US" sz="3400" kern="1200" spc="-50" baseline="0" dirty="0" err="1">
                <a:solidFill>
                  <a:schemeClr val="tx1">
                    <a:lumMod val="85000"/>
                    <a:lumOff val="15000"/>
                  </a:schemeClr>
                </a:solidFill>
                <a:latin typeface="+mj-lt"/>
                <a:ea typeface="+mj-ea"/>
                <a:cs typeface="+mj-cs"/>
              </a:rPr>
              <a:t>en</a:t>
            </a:r>
            <a:r>
              <a:rPr lang="en-US" sz="3400" kern="1200" spc="-50" baseline="0" dirty="0">
                <a:solidFill>
                  <a:schemeClr val="tx1">
                    <a:lumMod val="85000"/>
                    <a:lumOff val="15000"/>
                  </a:schemeClr>
                </a:solidFill>
                <a:latin typeface="+mj-lt"/>
                <a:ea typeface="+mj-ea"/>
                <a:cs typeface="+mj-cs"/>
              </a:rPr>
              <a:t> </a:t>
            </a:r>
            <a:r>
              <a:rPr lang="en-US" sz="3400" kern="1200" spc="-50" baseline="0" dirty="0" err="1">
                <a:solidFill>
                  <a:schemeClr val="tx1">
                    <a:lumMod val="85000"/>
                    <a:lumOff val="15000"/>
                  </a:schemeClr>
                </a:solidFill>
                <a:latin typeface="+mj-lt"/>
                <a:ea typeface="+mj-ea"/>
                <a:cs typeface="+mj-cs"/>
              </a:rPr>
              <a:t>welvaartsziekten</a:t>
            </a:r>
            <a:br>
              <a:rPr lang="en-US" sz="3400" kern="1200" spc="-50" baseline="0" dirty="0">
                <a:solidFill>
                  <a:schemeClr val="tx1">
                    <a:lumMod val="85000"/>
                    <a:lumOff val="15000"/>
                  </a:schemeClr>
                </a:solidFill>
                <a:latin typeface="+mj-lt"/>
                <a:ea typeface="+mj-ea"/>
                <a:cs typeface="+mj-cs"/>
              </a:rPr>
            </a:br>
            <a:r>
              <a:rPr lang="en-US" sz="3400" kern="1200" spc="-50" baseline="0" dirty="0">
                <a:solidFill>
                  <a:schemeClr val="tx1">
                    <a:lumMod val="85000"/>
                    <a:lumOff val="15000"/>
                  </a:schemeClr>
                </a:solidFill>
                <a:latin typeface="+mj-lt"/>
                <a:ea typeface="+mj-ea"/>
                <a:cs typeface="+mj-cs"/>
              </a:rPr>
              <a:t>Hoe </a:t>
            </a:r>
            <a:r>
              <a:rPr lang="en-US" sz="3400" kern="1200" spc="-50" baseline="0" dirty="0" err="1">
                <a:solidFill>
                  <a:schemeClr val="tx1">
                    <a:lumMod val="85000"/>
                    <a:lumOff val="15000"/>
                  </a:schemeClr>
                </a:solidFill>
                <a:latin typeface="+mj-lt"/>
                <a:ea typeface="+mj-ea"/>
                <a:cs typeface="+mj-cs"/>
              </a:rPr>
              <a:t>uit</a:t>
            </a:r>
            <a:r>
              <a:rPr lang="en-US" sz="3400" kern="1200" spc="-50" baseline="0" dirty="0">
                <a:solidFill>
                  <a:schemeClr val="tx1">
                    <a:lumMod val="85000"/>
                    <a:lumOff val="15000"/>
                  </a:schemeClr>
                </a:solidFill>
                <a:latin typeface="+mj-lt"/>
                <a:ea typeface="+mj-ea"/>
                <a:cs typeface="+mj-cs"/>
              </a:rPr>
              <a:t> stress </a:t>
            </a:r>
            <a:r>
              <a:rPr lang="en-US" sz="3400" kern="1200" spc="-50" baseline="0" dirty="0" err="1">
                <a:solidFill>
                  <a:schemeClr val="tx1">
                    <a:lumMod val="85000"/>
                    <a:lumOff val="15000"/>
                  </a:schemeClr>
                </a:solidFill>
                <a:latin typeface="+mj-lt"/>
                <a:ea typeface="+mj-ea"/>
                <a:cs typeface="+mj-cs"/>
              </a:rPr>
              <a:t>zich</a:t>
            </a:r>
            <a:r>
              <a:rPr lang="en-US" sz="3400" kern="1200" spc="-50" baseline="0" dirty="0">
                <a:solidFill>
                  <a:schemeClr val="tx1">
                    <a:lumMod val="85000"/>
                    <a:lumOff val="15000"/>
                  </a:schemeClr>
                </a:solidFill>
                <a:latin typeface="+mj-lt"/>
                <a:ea typeface="+mj-ea"/>
                <a:cs typeface="+mj-cs"/>
              </a:rPr>
              <a:t>?</a:t>
            </a:r>
          </a:p>
        </p:txBody>
      </p:sp>
      <p:pic>
        <p:nvPicPr>
          <p:cNvPr id="4" name="Tijdelijke aanduiding voor inhoud 4">
            <a:extLst>
              <a:ext uri="{FF2B5EF4-FFF2-40B4-BE49-F238E27FC236}">
                <a16:creationId xmlns:a16="http://schemas.microsoft.com/office/drawing/2014/main" id="{66DB66CB-AE57-6E4E-97F5-269BFA9A6B91}"/>
              </a:ext>
            </a:extLst>
          </p:cNvPr>
          <p:cNvPicPr>
            <a:picLocks noGrp="1" noChangeAspect="1"/>
          </p:cNvPicPr>
          <p:nvPr>
            <p:ph idx="1"/>
          </p:nvPr>
        </p:nvPicPr>
        <p:blipFill>
          <a:blip r:embed="rId2"/>
          <a:stretch>
            <a:fillRect/>
          </a:stretch>
        </p:blipFill>
        <p:spPr>
          <a:xfrm>
            <a:off x="633999" y="773804"/>
            <a:ext cx="6912217" cy="4786710"/>
          </a:xfrm>
          <a:prstGeom prst="rect">
            <a:avLst/>
          </a:prstGeom>
        </p:spPr>
      </p:pic>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FA54FBA-21C0-44C9-AD0D-565DB1AC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Tijdelijke aanduiding voor inhoud 4">
            <a:extLst>
              <a:ext uri="{FF2B5EF4-FFF2-40B4-BE49-F238E27FC236}">
                <a16:creationId xmlns:a16="http://schemas.microsoft.com/office/drawing/2014/main" id="{9A1A8A40-B626-9040-A77A-FB84AE4AE9D1}"/>
              </a:ext>
            </a:extLst>
          </p:cNvPr>
          <p:cNvPicPr>
            <a:picLocks noChangeAspect="1"/>
          </p:cNvPicPr>
          <p:nvPr/>
        </p:nvPicPr>
        <p:blipFill>
          <a:blip r:embed="rId2"/>
          <a:stretch>
            <a:fillRect/>
          </a:stretch>
        </p:blipFill>
        <p:spPr>
          <a:xfrm>
            <a:off x="625064" y="807045"/>
            <a:ext cx="6912217" cy="4786710"/>
          </a:xfrm>
          <a:prstGeom prst="rect">
            <a:avLst/>
          </a:prstGeom>
        </p:spPr>
      </p:pic>
    </p:spTree>
    <p:extLst>
      <p:ext uri="{BB962C8B-B14F-4D97-AF65-F5344CB8AC3E}">
        <p14:creationId xmlns:p14="http://schemas.microsoft.com/office/powerpoint/2010/main" val="222983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5D76D6EC-582D-4D45-8EAD-E2B1F9CE2D86}"/>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3700" kern="1200" spc="-50" baseline="0">
                <a:solidFill>
                  <a:srgbClr val="FFFFFF"/>
                </a:solidFill>
                <a:latin typeface="+mj-lt"/>
                <a:ea typeface="+mj-ea"/>
                <a:cs typeface="+mj-cs"/>
              </a:rPr>
              <a:t>Positieve gezondheid, kwaliteit van leven en bijvoorbeeld eenzaamheid</a:t>
            </a:r>
          </a:p>
        </p:txBody>
      </p:sp>
      <p:pic>
        <p:nvPicPr>
          <p:cNvPr id="6" name="Afbeelding 5" descr="Afbeelding met persoon, zwart, vrouw, wit&#10;&#10;Automatisch gegenereerde beschrijving">
            <a:extLst>
              <a:ext uri="{FF2B5EF4-FFF2-40B4-BE49-F238E27FC236}">
                <a16:creationId xmlns:a16="http://schemas.microsoft.com/office/drawing/2014/main" id="{BF5A336C-2988-224C-A435-6A350549EF2A}"/>
              </a:ext>
            </a:extLst>
          </p:cNvPr>
          <p:cNvPicPr>
            <a:picLocks noChangeAspect="1"/>
          </p:cNvPicPr>
          <p:nvPr/>
        </p:nvPicPr>
        <p:blipFill>
          <a:blip r:embed="rId2"/>
          <a:stretch>
            <a:fillRect/>
          </a:stretch>
        </p:blipFill>
        <p:spPr>
          <a:xfrm>
            <a:off x="643468" y="833953"/>
            <a:ext cx="5130782" cy="3245219"/>
          </a:xfrm>
          <a:prstGeom prst="rect">
            <a:avLst/>
          </a:prstGeom>
        </p:spPr>
      </p:pic>
      <p:pic>
        <p:nvPicPr>
          <p:cNvPr id="4" name="Tijdelijke aanduiding voor inhoud 3" descr="Afbeelding met tekst, kaart&#10;&#10;Automatisch gegenereerde beschrijving">
            <a:extLst>
              <a:ext uri="{FF2B5EF4-FFF2-40B4-BE49-F238E27FC236}">
                <a16:creationId xmlns:a16="http://schemas.microsoft.com/office/drawing/2014/main" id="{F86AE477-6500-7C4C-BFF5-F0315949EC8D}"/>
              </a:ext>
            </a:extLst>
          </p:cNvPr>
          <p:cNvPicPr>
            <a:picLocks noGrp="1" noChangeAspect="1"/>
          </p:cNvPicPr>
          <p:nvPr>
            <p:ph idx="1"/>
          </p:nvPr>
        </p:nvPicPr>
        <p:blipFill>
          <a:blip r:embed="rId3"/>
          <a:stretch>
            <a:fillRect/>
          </a:stretch>
        </p:blipFill>
        <p:spPr>
          <a:xfrm>
            <a:off x="6417716" y="731338"/>
            <a:ext cx="5130778" cy="3450448"/>
          </a:xfrm>
          <a:prstGeom prst="rect">
            <a:avLst/>
          </a:prstGeom>
        </p:spPr>
      </p:pic>
      <p:cxnSp>
        <p:nvCxnSpPr>
          <p:cNvPr id="19" name="Straight Connector 18">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1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6B7D-6915-BF4C-BD9D-B9B9E5B4D74D}"/>
              </a:ext>
            </a:extLst>
          </p:cNvPr>
          <p:cNvSpPr>
            <a:spLocks noGrp="1"/>
          </p:cNvSpPr>
          <p:nvPr>
            <p:ph type="title"/>
          </p:nvPr>
        </p:nvSpPr>
        <p:spPr/>
        <p:txBody>
          <a:bodyPr/>
          <a:lstStyle/>
          <a:p>
            <a:r>
              <a:rPr lang="nl-NL" dirty="0"/>
              <a:t>Hoe past het allemaal elkaar?</a:t>
            </a:r>
            <a:br>
              <a:rPr lang="nl-NL" dirty="0"/>
            </a:br>
            <a:r>
              <a:rPr lang="nl-NL" dirty="0"/>
              <a:t>Wat is jullie beeld?</a:t>
            </a:r>
          </a:p>
        </p:txBody>
      </p:sp>
      <p:pic>
        <p:nvPicPr>
          <p:cNvPr id="5" name="Tijdelijke aanduiding voor inhoud 4" descr="Afbeelding met tekening&#10;&#10;Automatisch gegenereerde beschrijving">
            <a:extLst>
              <a:ext uri="{FF2B5EF4-FFF2-40B4-BE49-F238E27FC236}">
                <a16:creationId xmlns:a16="http://schemas.microsoft.com/office/drawing/2014/main" id="{420C3356-E1C7-9F4B-934A-ABA97CE48704}"/>
              </a:ext>
            </a:extLst>
          </p:cNvPr>
          <p:cNvPicPr>
            <a:picLocks noGrp="1" noChangeAspect="1"/>
          </p:cNvPicPr>
          <p:nvPr>
            <p:ph idx="1"/>
          </p:nvPr>
        </p:nvPicPr>
        <p:blipFill>
          <a:blip r:embed="rId2"/>
          <a:stretch>
            <a:fillRect/>
          </a:stretch>
        </p:blipFill>
        <p:spPr>
          <a:xfrm>
            <a:off x="3317782" y="2108200"/>
            <a:ext cx="5616761" cy="3760788"/>
          </a:xfrm>
        </p:spPr>
      </p:pic>
    </p:spTree>
    <p:extLst>
      <p:ext uri="{BB962C8B-B14F-4D97-AF65-F5344CB8AC3E}">
        <p14:creationId xmlns:p14="http://schemas.microsoft.com/office/powerpoint/2010/main" val="323478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A9376-5E3E-A74A-8C06-CF347ED4A048}"/>
              </a:ext>
            </a:extLst>
          </p:cNvPr>
          <p:cNvSpPr>
            <a:spLocks noGrp="1"/>
          </p:cNvSpPr>
          <p:nvPr>
            <p:ph type="title"/>
          </p:nvPr>
        </p:nvSpPr>
        <p:spPr>
          <a:xfrm>
            <a:off x="5172074" y="286603"/>
            <a:ext cx="5983605" cy="1450757"/>
          </a:xfrm>
        </p:spPr>
        <p:txBody>
          <a:bodyPr>
            <a:normAutofit/>
          </a:bodyPr>
          <a:lstStyle/>
          <a:p>
            <a:r>
              <a:rPr lang="nl-NL" sz="4200" dirty="0"/>
              <a:t>Beleid op diverse niveaus</a:t>
            </a:r>
          </a:p>
        </p:txBody>
      </p:sp>
      <p:pic>
        <p:nvPicPr>
          <p:cNvPr id="7" name="Afbeelding 6" descr="Afbeelding met tekening, voedsel&#10;&#10;Automatisch gegenereerde beschrijving">
            <a:extLst>
              <a:ext uri="{FF2B5EF4-FFF2-40B4-BE49-F238E27FC236}">
                <a16:creationId xmlns:a16="http://schemas.microsoft.com/office/drawing/2014/main" id="{0D2A9698-7264-E648-AC50-489F50243412}"/>
              </a:ext>
            </a:extLst>
          </p:cNvPr>
          <p:cNvPicPr>
            <a:picLocks noChangeAspect="1"/>
          </p:cNvPicPr>
          <p:nvPr/>
        </p:nvPicPr>
        <p:blipFill rotWithShape="1">
          <a:blip r:embed="rId2"/>
          <a:srcRect l="2354" r="3561"/>
          <a:stretch/>
        </p:blipFill>
        <p:spPr>
          <a:xfrm>
            <a:off x="20" y="10"/>
            <a:ext cx="4580077" cy="3383266"/>
          </a:xfrm>
          <a:prstGeom prst="rect">
            <a:avLst/>
          </a:prstGeom>
        </p:spPr>
      </p:pic>
      <p:cxnSp>
        <p:nvCxnSpPr>
          <p:cNvPr id="17"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01FB839-B696-0744-AECC-1F37A7CCC6C7}"/>
              </a:ext>
            </a:extLst>
          </p:cNvPr>
          <p:cNvSpPr>
            <a:spLocks noGrp="1"/>
          </p:cNvSpPr>
          <p:nvPr>
            <p:ph idx="1"/>
          </p:nvPr>
        </p:nvSpPr>
        <p:spPr>
          <a:xfrm>
            <a:off x="5172074" y="2108201"/>
            <a:ext cx="5983606" cy="3760891"/>
          </a:xfrm>
        </p:spPr>
        <p:txBody>
          <a:bodyPr>
            <a:normAutofit fontScale="85000" lnSpcReduction="10000"/>
          </a:bodyPr>
          <a:lstStyle/>
          <a:p>
            <a:pPr marL="0" indent="0">
              <a:lnSpc>
                <a:spcPct val="110000"/>
              </a:lnSpc>
              <a:buNone/>
            </a:pPr>
            <a:r>
              <a:rPr lang="nl-NL" sz="1800" b="1" dirty="0"/>
              <a:t>Integraal gezondheidsbeleid</a:t>
            </a:r>
          </a:p>
          <a:p>
            <a:pPr marL="0" indent="0">
              <a:lnSpc>
                <a:spcPct val="110000"/>
              </a:lnSpc>
              <a:buNone/>
            </a:pPr>
            <a:r>
              <a:rPr lang="nl-NL" sz="1800" dirty="0"/>
              <a:t>Wet Publieke Gezondheid (landelijk)</a:t>
            </a:r>
          </a:p>
          <a:p>
            <a:pPr marL="0" indent="0">
              <a:lnSpc>
                <a:spcPct val="110000"/>
              </a:lnSpc>
              <a:buNone/>
            </a:pPr>
            <a:r>
              <a:rPr lang="nl-NL" sz="1800" dirty="0"/>
              <a:t>Gezonde Wijkaanpak (gemeente)</a:t>
            </a:r>
          </a:p>
          <a:p>
            <a:pPr marL="0" indent="0">
              <a:lnSpc>
                <a:spcPct val="110000"/>
              </a:lnSpc>
              <a:buNone/>
            </a:pPr>
            <a:r>
              <a:rPr lang="nl-NL" sz="1800" dirty="0"/>
              <a:t>Beleid sport en bewegen</a:t>
            </a:r>
          </a:p>
          <a:p>
            <a:pPr marL="0" indent="0">
              <a:lnSpc>
                <a:spcPct val="110000"/>
              </a:lnSpc>
              <a:buNone/>
            </a:pPr>
            <a:r>
              <a:rPr lang="nl-NL" sz="1800" b="1" dirty="0"/>
              <a:t>Werk </a:t>
            </a:r>
          </a:p>
          <a:p>
            <a:pPr marL="0" indent="0">
              <a:lnSpc>
                <a:spcPct val="110000"/>
              </a:lnSpc>
              <a:buNone/>
            </a:pPr>
            <a:r>
              <a:rPr lang="nl-NL" sz="1800" dirty="0"/>
              <a:t>Arbobeleid</a:t>
            </a:r>
          </a:p>
          <a:p>
            <a:pPr marL="0" indent="0">
              <a:lnSpc>
                <a:spcPct val="110000"/>
              </a:lnSpc>
              <a:buNone/>
            </a:pPr>
            <a:r>
              <a:rPr lang="nl-NL" sz="1800" dirty="0"/>
              <a:t>Ergonomie</a:t>
            </a:r>
          </a:p>
          <a:p>
            <a:pPr marL="0" indent="0">
              <a:lnSpc>
                <a:spcPct val="110000"/>
              </a:lnSpc>
              <a:buNone/>
            </a:pPr>
            <a:r>
              <a:rPr lang="nl-NL" sz="1800" dirty="0"/>
              <a:t>Ziekteverzuim en wet poortwachter</a:t>
            </a:r>
          </a:p>
          <a:p>
            <a:pPr marL="0" indent="0">
              <a:lnSpc>
                <a:spcPct val="110000"/>
              </a:lnSpc>
              <a:buNone/>
            </a:pPr>
            <a:r>
              <a:rPr lang="nl-NL" sz="1800" dirty="0"/>
              <a:t>Begrijp waar het over gaat en waar de leefstijlcoach een rol kan spelen</a:t>
            </a:r>
          </a:p>
        </p:txBody>
      </p:sp>
    </p:spTree>
    <p:extLst>
      <p:ext uri="{BB962C8B-B14F-4D97-AF65-F5344CB8AC3E}">
        <p14:creationId xmlns:p14="http://schemas.microsoft.com/office/powerpoint/2010/main" val="189250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320" y="365125"/>
            <a:ext cx="5120114" cy="1692794"/>
          </a:xfrm>
        </p:spPr>
        <p:txBody>
          <a:bodyPr>
            <a:normAutofit/>
          </a:bodyPr>
          <a:lstStyle/>
          <a:p>
            <a:r>
              <a:rPr lang="nl-NL" sz="4400" dirty="0"/>
              <a:t>Soorten zorg</a:t>
            </a:r>
          </a:p>
        </p:txBody>
      </p:sp>
      <p:sp>
        <p:nvSpPr>
          <p:cNvPr id="3" name="Tijdelijke aanduiding voor inhoud 2"/>
          <p:cNvSpPr>
            <a:spLocks noGrp="1"/>
          </p:cNvSpPr>
          <p:nvPr>
            <p:ph idx="1"/>
          </p:nvPr>
        </p:nvSpPr>
        <p:spPr>
          <a:xfrm>
            <a:off x="655321" y="2575034"/>
            <a:ext cx="5120113" cy="3462228"/>
          </a:xfrm>
        </p:spPr>
        <p:txBody>
          <a:bodyPr>
            <a:normAutofit/>
          </a:bodyPr>
          <a:lstStyle/>
          <a:p>
            <a:r>
              <a:rPr lang="nl-NL" sz="1800" dirty="0"/>
              <a:t>Zorg heeft drie vormen:</a:t>
            </a:r>
          </a:p>
          <a:p>
            <a:pPr lvl="1"/>
            <a:r>
              <a:rPr lang="nl-NL" sz="1800" b="1" dirty="0"/>
              <a:t>Preventie</a:t>
            </a:r>
            <a:r>
              <a:rPr lang="nl-NL" sz="1800" dirty="0"/>
              <a:t>: zorgen dat men gezond blijft</a:t>
            </a:r>
          </a:p>
          <a:p>
            <a:pPr lvl="1"/>
            <a:r>
              <a:rPr lang="nl-NL" sz="1800" b="1" dirty="0"/>
              <a:t>Cure</a:t>
            </a:r>
            <a:r>
              <a:rPr lang="nl-NL" sz="1800" dirty="0"/>
              <a:t>: beter worden als men ziek is</a:t>
            </a:r>
          </a:p>
          <a:p>
            <a:pPr lvl="1"/>
            <a:r>
              <a:rPr lang="nl-NL" sz="1800" b="1" dirty="0"/>
              <a:t>Care</a:t>
            </a:r>
            <a:r>
              <a:rPr lang="nl-NL" sz="1800" dirty="0"/>
              <a:t>: zo goed mogelijk leven met een chronische ziekte</a:t>
            </a:r>
          </a:p>
          <a:p>
            <a:pPr lvl="1"/>
            <a:endParaRPr lang="nl-NL" sz="1800" dirty="0"/>
          </a:p>
          <a:p>
            <a:pPr marL="201168" lvl="1" indent="0">
              <a:buNone/>
            </a:pPr>
            <a:r>
              <a:rPr lang="nl-NL" sz="1800" dirty="0"/>
              <a:t>Waar richt de leefstijlcoach zich met name op.</a:t>
            </a:r>
          </a:p>
        </p:txBody>
      </p:sp>
      <p:pic>
        <p:nvPicPr>
          <p:cNvPr id="4" name="Afbeelding 3"/>
          <p:cNvPicPr>
            <a:picLocks noChangeAspect="1"/>
          </p:cNvPicPr>
          <p:nvPr/>
        </p:nvPicPr>
        <p:blipFill rotWithShape="1">
          <a:blip r:embed="rId3"/>
          <a:srcRect l="3312" r="463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7801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BE9CA589-1A36-3846-850F-CEB63A97561B}"/>
              </a:ext>
            </a:extLst>
          </p:cNvPr>
          <p:cNvPicPr>
            <a:picLocks noChangeAspect="1"/>
          </p:cNvPicPr>
          <p:nvPr/>
        </p:nvPicPr>
        <p:blipFill rotWithShape="1">
          <a:blip r:embed="rId2">
            <a:duotone>
              <a:schemeClr val="bg2">
                <a:shade val="45000"/>
                <a:satMod val="135000"/>
              </a:schemeClr>
              <a:prstClr val="white"/>
            </a:duotone>
            <a:alphaModFix amt="45000"/>
          </a:blip>
          <a:srcRect t="9026" b="6705"/>
          <a:stretch/>
        </p:blipFill>
        <p:spPr>
          <a:xfrm>
            <a:off x="20" y="10"/>
            <a:ext cx="12191980" cy="6857990"/>
          </a:xfrm>
          <a:prstGeom prst="rect">
            <a:avLst/>
          </a:prstGeom>
        </p:spPr>
      </p:pic>
      <p:sp>
        <p:nvSpPr>
          <p:cNvPr id="2" name="Titel 1">
            <a:extLst>
              <a:ext uri="{FF2B5EF4-FFF2-40B4-BE49-F238E27FC236}">
                <a16:creationId xmlns:a16="http://schemas.microsoft.com/office/drawing/2014/main" id="{60F73C70-D7B9-D54B-8DD9-C6FB9BE15840}"/>
              </a:ext>
            </a:extLst>
          </p:cNvPr>
          <p:cNvSpPr>
            <a:spLocks noGrp="1"/>
          </p:cNvSpPr>
          <p:nvPr>
            <p:ph type="title"/>
          </p:nvPr>
        </p:nvSpPr>
        <p:spPr>
          <a:xfrm>
            <a:off x="1097280" y="286603"/>
            <a:ext cx="10058400" cy="1450757"/>
          </a:xfrm>
        </p:spPr>
        <p:txBody>
          <a:bodyPr>
            <a:normAutofit/>
          </a:bodyPr>
          <a:lstStyle/>
          <a:p>
            <a:r>
              <a:rPr lang="nl-NL" sz="4200"/>
              <a:t>Gezondheidsvoorlichting en gedragsveranderingsmodellen</a:t>
            </a:r>
          </a:p>
        </p:txBody>
      </p:sp>
      <p:cxnSp>
        <p:nvCxnSpPr>
          <p:cNvPr id="17" name="Straight Connector 11">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1043A8C-E85E-4C46-B478-8DC055868068}"/>
              </a:ext>
            </a:extLst>
          </p:cNvPr>
          <p:cNvSpPr>
            <a:spLocks noGrp="1"/>
          </p:cNvSpPr>
          <p:nvPr>
            <p:ph idx="1"/>
          </p:nvPr>
        </p:nvSpPr>
        <p:spPr>
          <a:xfrm>
            <a:off x="1097280" y="2108201"/>
            <a:ext cx="10058400" cy="3760891"/>
          </a:xfrm>
        </p:spPr>
        <p:txBody>
          <a:bodyPr>
            <a:normAutofit/>
          </a:bodyPr>
          <a:lstStyle/>
          <a:p>
            <a:r>
              <a:rPr lang="nl-NL" sz="1800" dirty="0"/>
              <a:t>GVO model en de GVO cyclus</a:t>
            </a:r>
          </a:p>
          <a:p>
            <a:r>
              <a:rPr lang="nl-NL" sz="1800" dirty="0"/>
              <a:t>Model van </a:t>
            </a:r>
            <a:r>
              <a:rPr lang="nl-NL" sz="1800" dirty="0" err="1"/>
              <a:t>Dahlgren</a:t>
            </a:r>
            <a:r>
              <a:rPr lang="nl-NL" sz="1800" dirty="0"/>
              <a:t> &amp; </a:t>
            </a:r>
            <a:r>
              <a:rPr lang="nl-NL" sz="1800" dirty="0" err="1"/>
              <a:t>Whitehead</a:t>
            </a:r>
            <a:endParaRPr lang="nl-NL" sz="1800" dirty="0"/>
          </a:p>
          <a:p>
            <a:r>
              <a:rPr lang="nl-NL" sz="1800" dirty="0"/>
              <a:t>ASE model</a:t>
            </a:r>
          </a:p>
          <a:p>
            <a:r>
              <a:rPr lang="nl-NL" sz="1800" dirty="0"/>
              <a:t>Model van </a:t>
            </a:r>
            <a:r>
              <a:rPr lang="nl-NL" sz="1800" dirty="0" err="1"/>
              <a:t>Lalonde</a:t>
            </a:r>
            <a:endParaRPr lang="nl-NL" sz="1800" dirty="0"/>
          </a:p>
          <a:p>
            <a:r>
              <a:rPr lang="nl-NL" sz="1800" dirty="0"/>
              <a:t>Angelo raamwerken</a:t>
            </a:r>
          </a:p>
          <a:p>
            <a:endParaRPr lang="nl-NL" sz="1800" dirty="0"/>
          </a:p>
          <a:p>
            <a:r>
              <a:rPr lang="nl-NL" sz="1800" dirty="0"/>
              <a:t>Koppeling kunnen maken tussen beleid, gedragsverandering, voorlichting en interventies.</a:t>
            </a:r>
          </a:p>
          <a:p>
            <a:endParaRPr lang="nl-NL" sz="1800" dirty="0"/>
          </a:p>
        </p:txBody>
      </p:sp>
      <p:sp>
        <p:nvSpPr>
          <p:cNvPr id="18" name="Rectangle 13">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201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516" y="640263"/>
            <a:ext cx="6204984" cy="1344975"/>
          </a:xfrm>
        </p:spPr>
        <p:txBody>
          <a:bodyPr>
            <a:normAutofit/>
          </a:bodyPr>
          <a:lstStyle/>
          <a:p>
            <a:r>
              <a:rPr lang="nl-NL" sz="4000" dirty="0"/>
              <a:t>Maak vanuit de modellen de verbinding </a:t>
            </a:r>
          </a:p>
        </p:txBody>
      </p:sp>
      <p:sp>
        <p:nvSpPr>
          <p:cNvPr id="3" name="Tijdelijke aanduiding voor inhoud 2"/>
          <p:cNvSpPr>
            <a:spLocks noGrp="1"/>
          </p:cNvSpPr>
          <p:nvPr>
            <p:ph idx="1"/>
          </p:nvPr>
        </p:nvSpPr>
        <p:spPr>
          <a:xfrm>
            <a:off x="821515" y="2121762"/>
            <a:ext cx="6204984" cy="3626917"/>
          </a:xfrm>
        </p:spPr>
        <p:txBody>
          <a:bodyPr>
            <a:normAutofit lnSpcReduction="10000"/>
          </a:bodyPr>
          <a:lstStyle/>
          <a:p>
            <a:pPr marL="0" indent="0">
              <a:buNone/>
            </a:pPr>
            <a:r>
              <a:rPr lang="nl-NL" sz="2200"/>
              <a:t>Gezondheid van mensen wordt bepaald door vier factoren:</a:t>
            </a:r>
          </a:p>
          <a:p>
            <a:pPr lvl="1"/>
            <a:r>
              <a:rPr lang="nl-NL" sz="2200"/>
              <a:t>Biologische of genetische aanleg (DNA, geslacht, leeftijd)</a:t>
            </a:r>
          </a:p>
          <a:p>
            <a:pPr lvl="1"/>
            <a:r>
              <a:rPr lang="nl-NL" sz="2200"/>
              <a:t>Leefstijl (voedingsgewoonten, beweegpatroon, roken, alcoholgedrag, voeding</a:t>
            </a:r>
          </a:p>
          <a:p>
            <a:pPr lvl="1"/>
            <a:r>
              <a:rPr lang="nl-NL" sz="2200"/>
              <a:t>Sociale en fysieke omgeving (sociale relaties, werk &amp; wonen)</a:t>
            </a:r>
          </a:p>
          <a:p>
            <a:pPr lvl="1"/>
            <a:r>
              <a:rPr lang="nl-NL" sz="2200"/>
              <a:t>Gezondheidszorg (organisatie, toegang en kwaliteit)</a:t>
            </a:r>
          </a:p>
        </p:txBody>
      </p:sp>
      <p:pic>
        <p:nvPicPr>
          <p:cNvPr id="5" name="Afbeelding 4"/>
          <p:cNvPicPr>
            <a:picLocks noChangeAspect="1"/>
          </p:cNvPicPr>
          <p:nvPr/>
        </p:nvPicPr>
        <p:blipFill rotWithShape="1">
          <a:blip r:embed="rId3"/>
          <a:srcRect r="-1" b="12550"/>
          <a:stretch/>
        </p:blipFill>
        <p:spPr>
          <a:xfrm>
            <a:off x="7829551" y="306909"/>
            <a:ext cx="4042409" cy="2286000"/>
          </a:xfrm>
          <a:prstGeom prst="rect">
            <a:avLst/>
          </a:prstGeom>
        </p:spPr>
      </p:pic>
      <p:pic>
        <p:nvPicPr>
          <p:cNvPr id="6" name="Afbeelding 5"/>
          <p:cNvPicPr>
            <a:picLocks noChangeAspect="1"/>
          </p:cNvPicPr>
          <p:nvPr/>
        </p:nvPicPr>
        <p:blipFill rotWithShape="1">
          <a:blip r:embed="rId4"/>
          <a:srcRect l="6664" r="5664" b="-2"/>
          <a:stretch/>
        </p:blipFill>
        <p:spPr>
          <a:xfrm>
            <a:off x="7829551" y="2828925"/>
            <a:ext cx="4042410" cy="3388994"/>
          </a:xfrm>
          <a:prstGeom prst="rect">
            <a:avLst/>
          </a:prstGeom>
        </p:spPr>
      </p:pic>
    </p:spTree>
    <p:extLst>
      <p:ext uri="{BB962C8B-B14F-4D97-AF65-F5344CB8AC3E}">
        <p14:creationId xmlns:p14="http://schemas.microsoft.com/office/powerpoint/2010/main" val="255871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08ED23-5FFF-B845-B477-BD08A12E29FA}"/>
              </a:ext>
            </a:extLst>
          </p:cNvPr>
          <p:cNvSpPr>
            <a:spLocks noGrp="1"/>
          </p:cNvSpPr>
          <p:nvPr>
            <p:ph type="title"/>
          </p:nvPr>
        </p:nvSpPr>
        <p:spPr>
          <a:xfrm>
            <a:off x="633999" y="4550230"/>
            <a:ext cx="10909073" cy="957902"/>
          </a:xfrm>
        </p:spPr>
        <p:txBody>
          <a:bodyPr vert="horz" lIns="91440" tIns="45720" rIns="91440" bIns="45720" rtlCol="0" anchor="b">
            <a:normAutofit/>
          </a:bodyPr>
          <a:lstStyle/>
          <a:p>
            <a:r>
              <a:rPr lang="en-US" sz="2900" kern="1200" spc="-50" baseline="0">
                <a:solidFill>
                  <a:schemeClr val="tx1">
                    <a:lumMod val="85000"/>
                    <a:lumOff val="15000"/>
                  </a:schemeClr>
                </a:solidFill>
                <a:latin typeface="+mj-lt"/>
                <a:ea typeface="+mj-ea"/>
                <a:cs typeface="+mj-cs"/>
              </a:rPr>
              <a:t>Leefstijl als medicijn</a:t>
            </a:r>
            <a:br>
              <a:rPr lang="en-US" sz="2900" kern="1200" spc="-50" baseline="0">
                <a:solidFill>
                  <a:schemeClr val="tx1">
                    <a:lumMod val="85000"/>
                    <a:lumOff val="15000"/>
                  </a:schemeClr>
                </a:solidFill>
                <a:latin typeface="+mj-lt"/>
                <a:ea typeface="+mj-ea"/>
                <a:cs typeface="+mj-cs"/>
              </a:rPr>
            </a:br>
            <a:endParaRPr lang="en-US" sz="2900" kern="1200" spc="-50" baseline="0">
              <a:solidFill>
                <a:schemeClr val="tx1">
                  <a:lumMod val="85000"/>
                  <a:lumOff val="15000"/>
                </a:schemeClr>
              </a:solidFill>
              <a:latin typeface="+mj-lt"/>
              <a:ea typeface="+mj-ea"/>
              <a:cs typeface="+mj-cs"/>
            </a:endParaRPr>
          </a:p>
        </p:txBody>
      </p:sp>
      <p:pic>
        <p:nvPicPr>
          <p:cNvPr id="5" name="Tijdelijke aanduiding voor inhoud 4">
            <a:extLst>
              <a:ext uri="{FF2B5EF4-FFF2-40B4-BE49-F238E27FC236}">
                <a16:creationId xmlns:a16="http://schemas.microsoft.com/office/drawing/2014/main" id="{0B2FA8D6-9C06-CC4E-A655-2BF4D4E4D345}"/>
              </a:ext>
            </a:extLst>
          </p:cNvPr>
          <p:cNvPicPr>
            <a:picLocks noGrp="1" noChangeAspect="1"/>
          </p:cNvPicPr>
          <p:nvPr>
            <p:ph idx="1"/>
          </p:nvPr>
        </p:nvPicPr>
        <p:blipFill rotWithShape="1">
          <a:blip r:embed="rId2"/>
          <a:srcRect r="4816" b="2"/>
          <a:stretch/>
        </p:blipFill>
        <p:spPr>
          <a:xfrm>
            <a:off x="635458" y="1279888"/>
            <a:ext cx="3312784" cy="2323120"/>
          </a:xfrm>
          <a:prstGeom prst="rect">
            <a:avLst/>
          </a:prstGeom>
        </p:spPr>
      </p:pic>
      <p:cxnSp>
        <p:nvCxnSpPr>
          <p:cNvPr id="31" name="Straight Connector 30">
            <a:extLst>
              <a:ext uri="{FF2B5EF4-FFF2-40B4-BE49-F238E27FC236}">
                <a16:creationId xmlns:a16="http://schemas.microsoft.com/office/drawing/2014/main" id="{4FA8A11A-E0A0-4672-A17E-32CC5B422C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90558" y="1298448"/>
            <a:ext cx="0" cy="228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afel, voedsel, zitten, bord&#10;&#10;Automatisch gegenereerde beschrijving">
            <a:extLst>
              <a:ext uri="{FF2B5EF4-FFF2-40B4-BE49-F238E27FC236}">
                <a16:creationId xmlns:a16="http://schemas.microsoft.com/office/drawing/2014/main" id="{E7FAED71-4FF6-5044-98D7-30A16DB643CC}"/>
              </a:ext>
            </a:extLst>
          </p:cNvPr>
          <p:cNvPicPr>
            <a:picLocks noChangeAspect="1"/>
          </p:cNvPicPr>
          <p:nvPr/>
        </p:nvPicPr>
        <p:blipFill rotWithShape="1">
          <a:blip r:embed="rId3"/>
          <a:srcRect r="36148" b="-2"/>
          <a:stretch/>
        </p:blipFill>
        <p:spPr>
          <a:xfrm>
            <a:off x="4432874" y="1279882"/>
            <a:ext cx="3312785" cy="2323131"/>
          </a:xfrm>
          <a:prstGeom prst="rect">
            <a:avLst/>
          </a:prstGeom>
        </p:spPr>
      </p:pic>
      <p:cxnSp>
        <p:nvCxnSpPr>
          <p:cNvPr id="33" name="Straight Connector 32">
            <a:extLst>
              <a:ext uri="{FF2B5EF4-FFF2-40B4-BE49-F238E27FC236}">
                <a16:creationId xmlns:a16="http://schemas.microsoft.com/office/drawing/2014/main" id="{292D7FC5-B427-4FF7-8FC7-9DA3C276D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87975" y="1298448"/>
            <a:ext cx="0" cy="228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man, vasthouden, mensen, teken&#10;&#10;Automatisch gegenereerde beschrijving">
            <a:extLst>
              <a:ext uri="{FF2B5EF4-FFF2-40B4-BE49-F238E27FC236}">
                <a16:creationId xmlns:a16="http://schemas.microsoft.com/office/drawing/2014/main" id="{3089D763-5E34-5F47-A8A9-F3CFE567E2B3}"/>
              </a:ext>
            </a:extLst>
          </p:cNvPr>
          <p:cNvPicPr>
            <a:picLocks noChangeAspect="1"/>
          </p:cNvPicPr>
          <p:nvPr/>
        </p:nvPicPr>
        <p:blipFill>
          <a:blip r:embed="rId4"/>
          <a:stretch>
            <a:fillRect/>
          </a:stretch>
        </p:blipFill>
        <p:spPr>
          <a:xfrm>
            <a:off x="8230289" y="1696072"/>
            <a:ext cx="3312784" cy="1490752"/>
          </a:xfrm>
          <a:prstGeom prst="rect">
            <a:avLst/>
          </a:prstGeom>
        </p:spPr>
      </p:pic>
      <p:cxnSp>
        <p:nvCxnSpPr>
          <p:cNvPr id="35" name="Straight Connector 34">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373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492369" y="605896"/>
            <a:ext cx="3642309" cy="5646208"/>
          </a:xfrm>
        </p:spPr>
        <p:txBody>
          <a:bodyPr anchor="ctr">
            <a:normAutofit/>
          </a:bodyPr>
          <a:lstStyle/>
          <a:p>
            <a:r>
              <a:rPr lang="nl-NL" sz="370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5231958" y="605896"/>
            <a:ext cx="5923721" cy="5646208"/>
          </a:xfrm>
        </p:spPr>
        <p:txBody>
          <a:bodyPr anchor="ctr">
            <a:normAutofit/>
          </a:bodyPr>
          <a:lstStyle/>
          <a:p>
            <a:pPr marL="0" indent="0">
              <a:lnSpc>
                <a:spcPct val="110000"/>
              </a:lnSpc>
              <a:buNone/>
            </a:pPr>
            <a:r>
              <a:rPr lang="nl-NL" sz="1700"/>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pPr>
              <a:lnSpc>
                <a:spcPct val="110000"/>
              </a:lnSpc>
            </a:pPr>
            <a:endParaRPr lang="nl-NL" sz="1700"/>
          </a:p>
        </p:txBody>
      </p:sp>
    </p:spTree>
    <p:extLst>
      <p:ext uri="{BB962C8B-B14F-4D97-AF65-F5344CB8AC3E}">
        <p14:creationId xmlns:p14="http://schemas.microsoft.com/office/powerpoint/2010/main" val="188575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0FDBA315-963D-DA4E-8435-7EC07681C6EE}"/>
              </a:ext>
            </a:extLst>
          </p:cNvPr>
          <p:cNvPicPr>
            <a:picLocks noGrp="1" noChangeAspect="1"/>
          </p:cNvPicPr>
          <p:nvPr>
            <p:ph idx="1"/>
          </p:nvPr>
        </p:nvPicPr>
        <p:blipFill>
          <a:blip r:embed="rId2"/>
          <a:stretch>
            <a:fillRect/>
          </a:stretch>
        </p:blipFill>
        <p:spPr>
          <a:xfrm>
            <a:off x="3200366" y="643466"/>
            <a:ext cx="5791267" cy="5571067"/>
          </a:xfrm>
          <a:prstGeom prst="rect">
            <a:avLst/>
          </a:prstGeom>
        </p:spPr>
      </p:pic>
    </p:spTree>
    <p:extLst>
      <p:ext uri="{BB962C8B-B14F-4D97-AF65-F5344CB8AC3E}">
        <p14:creationId xmlns:p14="http://schemas.microsoft.com/office/powerpoint/2010/main" val="58694999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375</Words>
  <Application>Microsoft Macintosh PowerPoint</Application>
  <PresentationFormat>Breedbeeld</PresentationFormat>
  <Paragraphs>41</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 Nova</vt:lpstr>
      <vt:lpstr>Arial Nova Light</vt:lpstr>
      <vt:lpstr>Calibri</vt:lpstr>
      <vt:lpstr>RetrospectVTI</vt:lpstr>
      <vt:lpstr>Leerjaar 3, periode 1, week 9</vt:lpstr>
      <vt:lpstr>Hoe past het allemaal elkaar? Wat is jullie beeld?</vt:lpstr>
      <vt:lpstr>Beleid op diverse niveaus</vt:lpstr>
      <vt:lpstr>Soorten zorg</vt:lpstr>
      <vt:lpstr>Gezondheidsvoorlichting en gedragsveranderingsmodellen</vt:lpstr>
      <vt:lpstr>Maak vanuit de modellen de verbinding </vt:lpstr>
      <vt:lpstr>Leefstijl als medicijn </vt:lpstr>
      <vt:lpstr>Welvaartsziekten</vt:lpstr>
      <vt:lpstr>PowerPoint-presentatie</vt:lpstr>
      <vt:lpstr>Relatie stress, psychische gezondheid en welvaartsziekten Hoe uit stress zich?</vt:lpstr>
      <vt:lpstr>Positieve gezondheid, kwaliteit van leven en bijvoorbeeld eenzaamheid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Leerjaar 3, periode 1, week 9</dc:title>
  <dc:creator>Mariska de Rouw</dc:creator>
  <cp:lastModifiedBy>Mariska de Rouw</cp:lastModifiedBy>
  <cp:revision>3</cp:revision>
  <dcterms:created xsi:type="dcterms:W3CDTF">2019-11-01T07:45:31Z</dcterms:created>
  <dcterms:modified xsi:type="dcterms:W3CDTF">2019-11-01T12:07:40Z</dcterms:modified>
</cp:coreProperties>
</file>